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2" r:id="rId3"/>
    <p:sldId id="279" r:id="rId4"/>
    <p:sldId id="278" r:id="rId5"/>
    <p:sldId id="274" r:id="rId6"/>
    <p:sldId id="276" r:id="rId7"/>
    <p:sldId id="275" r:id="rId8"/>
    <p:sldId id="277" r:id="rId9"/>
    <p:sldId id="267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240768"/>
        <c:axId val="54272576"/>
        <c:axId val="0"/>
      </c:bar3DChart>
      <c:catAx>
        <c:axId val="5424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54272576"/>
        <c:crosses val="autoZero"/>
        <c:auto val="1"/>
        <c:lblAlgn val="ctr"/>
        <c:lblOffset val="100"/>
        <c:noMultiLvlLbl val="0"/>
      </c:catAx>
      <c:valAx>
        <c:axId val="54272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240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Подстанции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 1кв.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12</c:v>
                </c:pt>
                <c:pt idx="3">
                  <c:v>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Элексрические сети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 1кв. 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14.1</c:v>
                </c:pt>
                <c:pt idx="1">
                  <c:v>61.9</c:v>
                </c:pt>
                <c:pt idx="2">
                  <c:v>37.799999999999997</c:v>
                </c:pt>
                <c:pt idx="3">
                  <c:v>64.900000000000006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98496"/>
        <c:axId val="54276032"/>
      </c:lineChart>
      <c:catAx>
        <c:axId val="5469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276032"/>
        <c:crosses val="autoZero"/>
        <c:auto val="1"/>
        <c:lblAlgn val="ctr"/>
        <c:lblOffset val="100"/>
        <c:noMultiLvlLbl val="0"/>
      </c:catAx>
      <c:valAx>
        <c:axId val="5427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698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697984"/>
        <c:axId val="54278336"/>
        <c:axId val="0"/>
      </c:bar3DChart>
      <c:catAx>
        <c:axId val="5469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54278336"/>
        <c:crosses val="autoZero"/>
        <c:auto val="1"/>
        <c:lblAlgn val="ctr"/>
        <c:lblOffset val="100"/>
        <c:noMultiLvlLbl val="0"/>
      </c:catAx>
      <c:valAx>
        <c:axId val="5427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697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058400" cy="721201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982B4-862B-4E1D-B397-80F4CA3DF2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E9854-2A9A-4F55-A576-8AEB904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1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E9854-2A9A-4F55-A576-8AEB9049EF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8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E9854-2A9A-4F55-A576-8AEB9049EFC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8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E9854-2A9A-4F55-A576-8AEB9049EF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8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E46671-89A4-4BCB-A4E8-86E10DA60735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3B23B1-A5C1-434A-B374-AE1264E8165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 заместителя руководителя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Сибирского управления Ростехнадзора Клышникова А.В.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проблемах, связанных с наличием бесхозяйных электрических сетей, их эксплуатацией и обслуживание. Мероприятия, направленные на снижение количества бесхозяйных электрических сетей на территории Томской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3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336704"/>
          </a:xfrm>
        </p:spPr>
      </p:pic>
    </p:spTree>
    <p:extLst>
      <p:ext uri="{BB962C8B-B14F-4D97-AF65-F5344CB8AC3E}">
        <p14:creationId xmlns:p14="http://schemas.microsoft.com/office/powerpoint/2010/main" val="42321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489"/>
            <a:ext cx="4689635" cy="6156839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1777" y="229088"/>
            <a:ext cx="4082712" cy="615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2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03491" cy="619268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751" y="188640"/>
            <a:ext cx="433148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162632"/>
              </p:ext>
            </p:extLst>
          </p:nvPr>
        </p:nvGraphicFramePr>
        <p:xfrm>
          <a:off x="179512" y="1700808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мероприятий по консолидации объектов электросетевого хозяйства Томской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389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Динамика выявления бесхозяйных электрических сетей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002903"/>
              </p:ext>
            </p:extLst>
          </p:nvPr>
        </p:nvGraphicFramePr>
        <p:xfrm>
          <a:off x="179512" y="1268760"/>
          <a:ext cx="87849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бесхозяйных объектов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квартал 2023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Подстанции (ТП, РП, ПС), шт.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Электрические сети (КЛ, ВЛ), км.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80792"/>
              </p:ext>
            </p:extLst>
          </p:nvPr>
        </p:nvGraphicFramePr>
        <p:xfrm>
          <a:off x="1403648" y="2780928"/>
          <a:ext cx="6096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687960"/>
                <a:gridCol w="1524000"/>
                <a:gridCol w="1524000"/>
              </a:tblGrid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Подстанции (ТП, РП, ПС), шт.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Электрические сети (КЛ, ВЛ), км.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Томск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Кедровый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Стрежевой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Томский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Зырянский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Асиновский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Александровский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Шегарский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5737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189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Динамика выявления бесхозяйных электрических сетей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775267"/>
              </p:ext>
            </p:extLst>
          </p:nvPr>
        </p:nvGraphicFramePr>
        <p:xfrm>
          <a:off x="251520" y="1844824"/>
          <a:ext cx="864096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056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488570"/>
              </p:ext>
            </p:extLst>
          </p:nvPr>
        </p:nvGraphicFramePr>
        <p:xfrm>
          <a:off x="395536" y="1700808"/>
          <a:ext cx="8208912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Проблемы, связанные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наличием бесхозяйных электрических сетей, их эксплуатацией и обслуживанием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105835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угрозу причинения вреда жизни, здоровью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граждан;              - рост аварийности в сетях ТСО;                                   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предусмотренного дополнительного финансирования;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износа сетей;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паспортизации на дату взятия их на обслуживание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ТСО;                                 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фактических характеристик и трассировки на момент подписания соглашений при передаче объектов;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специалиста по имуществу, земельным ресурсам и жизнеобеспечению в Муниципальных образованиях, который занимался бы этими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36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035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1562</TotalTime>
  <Words>258</Words>
  <Application>Microsoft Office PowerPoint</Application>
  <PresentationFormat>Экран (4:3)</PresentationFormat>
  <Paragraphs>73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Доклад заместителя руководителя  Сибирского управления Ростехнадзора Клышникова А.В.</vt:lpstr>
      <vt:lpstr>Презентация PowerPoint</vt:lpstr>
      <vt:lpstr>Презентация PowerPoint</vt:lpstr>
      <vt:lpstr>Презентация PowerPoint</vt:lpstr>
      <vt:lpstr>План мероприятий по консолидации объектов электросетевого хозяйства Томской области</vt:lpstr>
      <vt:lpstr>Динамика выявления бесхозяйных электрических сетей </vt:lpstr>
      <vt:lpstr>Динамика выявления бесхозяйных электрических сетей</vt:lpstr>
      <vt:lpstr>Проблемы, связанные с наличием бесхозяйных электрических сетей, их эксплуатацией и обслуживанием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и.о. заместителя руководителя  Сибирского управления Ростехнадзора Гаенко А.П.</dc:title>
  <dc:creator>Turkin</dc:creator>
  <cp:lastModifiedBy>Клышников АВ</cp:lastModifiedBy>
  <cp:revision>144</cp:revision>
  <cp:lastPrinted>2014-04-15T09:12:04Z</cp:lastPrinted>
  <dcterms:created xsi:type="dcterms:W3CDTF">2013-04-09T02:17:26Z</dcterms:created>
  <dcterms:modified xsi:type="dcterms:W3CDTF">2023-05-18T04:11:00Z</dcterms:modified>
</cp:coreProperties>
</file>